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57" r:id="rId6"/>
    <p:sldId id="269" r:id="rId7"/>
    <p:sldId id="258" r:id="rId8"/>
    <p:sldId id="281" r:id="rId9"/>
    <p:sldId id="259" r:id="rId10"/>
    <p:sldId id="270" r:id="rId11"/>
    <p:sldId id="260" r:id="rId12"/>
    <p:sldId id="282" r:id="rId13"/>
    <p:sldId id="261" r:id="rId14"/>
    <p:sldId id="262" r:id="rId15"/>
    <p:sldId id="266" r:id="rId16"/>
    <p:sldId id="267" r:id="rId17"/>
    <p:sldId id="278" r:id="rId18"/>
    <p:sldId id="268" r:id="rId19"/>
    <p:sldId id="277" r:id="rId20"/>
    <p:sldId id="279" r:id="rId21"/>
    <p:sldId id="271" r:id="rId22"/>
    <p:sldId id="274" r:id="rId23"/>
    <p:sldId id="276" r:id="rId24"/>
    <p:sldId id="272" r:id="rId25"/>
    <p:sldId id="273" r:id="rId26"/>
    <p:sldId id="280" r:id="rId27"/>
    <p:sldId id="284" r:id="rId28"/>
    <p:sldId id="286" r:id="rId29"/>
    <p:sldId id="285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3" Type="http://schemas.microsoft.com/office/2007/relationships/media" Target="../media/media21.mp3"/><Relationship Id="rId7" Type="http://schemas.microsoft.com/office/2007/relationships/media" Target="../media/media23.mp3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audio" Target="../media/media22.mp3"/><Relationship Id="rId5" Type="http://schemas.microsoft.com/office/2007/relationships/media" Target="../media/media22.mp3"/><Relationship Id="rId10" Type="http://schemas.openxmlformats.org/officeDocument/2006/relationships/image" Target="../media/image2.png"/><Relationship Id="rId4" Type="http://schemas.openxmlformats.org/officeDocument/2006/relationships/audio" Target="../media/media21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wma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5" Type="http://schemas.microsoft.com/office/2007/relationships/media" Target="../media/media31.mp3"/><Relationship Id="rId10" Type="http://schemas.openxmlformats.org/officeDocument/2006/relationships/image" Target="../media/image2.png"/><Relationship Id="rId4" Type="http://schemas.openxmlformats.org/officeDocument/2006/relationships/audio" Target="../media/media30.wma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p3"/><Relationship Id="rId13" Type="http://schemas.microsoft.com/office/2007/relationships/media" Target="../media/media40.mp3"/><Relationship Id="rId3" Type="http://schemas.microsoft.com/office/2007/relationships/media" Target="../media/media35.mp3"/><Relationship Id="rId7" Type="http://schemas.microsoft.com/office/2007/relationships/media" Target="../media/media37.mp3"/><Relationship Id="rId12" Type="http://schemas.openxmlformats.org/officeDocument/2006/relationships/audio" Target="../media/media39.mp3"/><Relationship Id="rId2" Type="http://schemas.openxmlformats.org/officeDocument/2006/relationships/audio" Target="../media/media34.mp3"/><Relationship Id="rId16" Type="http://schemas.openxmlformats.org/officeDocument/2006/relationships/image" Target="../media/image2.png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11" Type="http://schemas.microsoft.com/office/2007/relationships/media" Target="../media/media39.mp3"/><Relationship Id="rId5" Type="http://schemas.microsoft.com/office/2007/relationships/media" Target="../media/media36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8.mp3"/><Relationship Id="rId4" Type="http://schemas.openxmlformats.org/officeDocument/2006/relationships/audio" Target="../media/media35.mp3"/><Relationship Id="rId9" Type="http://schemas.microsoft.com/office/2007/relationships/media" Target="../media/media38.mp3"/><Relationship Id="rId14" Type="http://schemas.openxmlformats.org/officeDocument/2006/relationships/audio" Target="../media/media40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4.mp3"/><Relationship Id="rId3" Type="http://schemas.microsoft.com/office/2007/relationships/media" Target="../media/media42.mp3"/><Relationship Id="rId7" Type="http://schemas.microsoft.com/office/2007/relationships/media" Target="../media/media44.mp3"/><Relationship Id="rId12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p3"/><Relationship Id="rId11" Type="http://schemas.openxmlformats.org/officeDocument/2006/relationships/slideLayout" Target="../slideLayouts/slideLayout2.xml"/><Relationship Id="rId5" Type="http://schemas.microsoft.com/office/2007/relationships/media" Target="../media/media43.mp3"/><Relationship Id="rId10" Type="http://schemas.openxmlformats.org/officeDocument/2006/relationships/audio" Target="../media/media45.mp3"/><Relationship Id="rId4" Type="http://schemas.openxmlformats.org/officeDocument/2006/relationships/audio" Target="../media/media42.mp3"/><Relationship Id="rId9" Type="http://schemas.microsoft.com/office/2007/relationships/media" Target="../media/media45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Magic</a:t>
            </a:r>
            <a:r>
              <a:rPr lang="hu-HU" dirty="0" smtClean="0"/>
              <a:t> Band avagy </a:t>
            </a:r>
            <a:r>
              <a:rPr lang="hu-HU" dirty="0" err="1" smtClean="0"/>
              <a:t>Tragic</a:t>
            </a:r>
            <a:r>
              <a:rPr lang="hu-HU" dirty="0" smtClean="0"/>
              <a:t> Band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Avagy Van-e </a:t>
            </a:r>
            <a:r>
              <a:rPr lang="hu-HU" dirty="0" smtClean="0"/>
              <a:t>terjedés 6 méteren, és ha van, milyen?</a:t>
            </a:r>
          </a:p>
          <a:p>
            <a:r>
              <a:rPr lang="hu-HU" dirty="0" smtClean="0"/>
              <a:t>Vagy tök mindegy, csak lenne már</a:t>
            </a:r>
            <a:r>
              <a:rPr lang="hu-HU" dirty="0" smtClean="0"/>
              <a:t>?  </a:t>
            </a:r>
            <a:endParaRPr lang="hu-HU" dirty="0"/>
          </a:p>
        </p:txBody>
      </p:sp>
      <p:pic>
        <p:nvPicPr>
          <p:cNvPr id="5" name="1_IND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0463" y="5199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Távolság: 1-2 ezer km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Ionoszférikus</a:t>
            </a:r>
            <a:r>
              <a:rPr lang="hu-HU" dirty="0" smtClean="0"/>
              <a:t> terjedés hangja</a:t>
            </a:r>
          </a:p>
          <a:p>
            <a:endParaRPr lang="hu-HU" dirty="0"/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 smtClean="0"/>
              <a:t> T7IARU </a:t>
            </a:r>
            <a:r>
              <a:rPr lang="hu-HU" dirty="0" err="1" smtClean="0"/>
              <a:t>CQ-zik</a:t>
            </a:r>
            <a:r>
              <a:rPr lang="hu-HU" dirty="0" smtClean="0"/>
              <a:t>: </a:t>
            </a:r>
            <a:endParaRPr lang="hu-HU" dirty="0"/>
          </a:p>
        </p:txBody>
      </p:sp>
      <p:pic>
        <p:nvPicPr>
          <p:cNvPr id="4" name="t7ia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539" y="2631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1-2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hu-HU" sz="2800" dirty="0" smtClean="0"/>
              <a:t>2. Szórt „E” rétegű, </a:t>
            </a:r>
            <a:r>
              <a:rPr lang="hu-HU" sz="2800" dirty="0"/>
              <a:t>azaz </a:t>
            </a:r>
            <a:r>
              <a:rPr lang="hu-HU" sz="2800" dirty="0" smtClean="0"/>
              <a:t>„</a:t>
            </a:r>
            <a:r>
              <a:rPr lang="hu-HU" sz="2800" dirty="0" err="1" smtClean="0"/>
              <a:t>szporadik</a:t>
            </a:r>
            <a:r>
              <a:rPr lang="hu-HU" sz="2800" dirty="0" smtClean="0"/>
              <a:t>” vagy „ES” terjedés alapesete: 1 ugrás</a:t>
            </a:r>
            <a:endParaRPr lang="hu-HU" sz="2800" dirty="0"/>
          </a:p>
          <a:p>
            <a:pPr lvl="5"/>
            <a:r>
              <a:rPr lang="hu-HU" sz="2400" dirty="0"/>
              <a:t>Jellemzők:</a:t>
            </a:r>
          </a:p>
          <a:p>
            <a:pPr lvl="6"/>
            <a:r>
              <a:rPr lang="hu-HU" sz="2400" dirty="0" smtClean="0"/>
              <a:t>Erős </a:t>
            </a:r>
            <a:r>
              <a:rPr lang="hu-HU" sz="2400" dirty="0"/>
              <a:t>jól </a:t>
            </a:r>
            <a:r>
              <a:rPr lang="hu-HU" sz="2400" dirty="0" smtClean="0"/>
              <a:t>érthető (sokszor talán túl erős) </a:t>
            </a:r>
            <a:r>
              <a:rPr lang="hu-HU" sz="2400" dirty="0"/>
              <a:t>hang</a:t>
            </a:r>
          </a:p>
          <a:p>
            <a:pPr lvl="6"/>
            <a:r>
              <a:rPr lang="hu-HU" sz="2400" dirty="0"/>
              <a:t>Izgalmak </a:t>
            </a:r>
            <a:r>
              <a:rPr lang="hu-HU" sz="2400" dirty="0" smtClean="0"/>
              <a:t>már bőven, hiszen a távolságba belefér Észak-Afrika is</a:t>
            </a:r>
            <a:endParaRPr lang="hu-HU" sz="2400" dirty="0"/>
          </a:p>
          <a:p>
            <a:pPr lvl="5"/>
            <a:r>
              <a:rPr lang="hu-HU" sz="2400" dirty="0"/>
              <a:t>Szükséges felszerelés:</a:t>
            </a:r>
          </a:p>
          <a:p>
            <a:pPr lvl="6"/>
            <a:r>
              <a:rPr lang="hu-HU" sz="2400" dirty="0" smtClean="0"/>
              <a:t>Alaprádióval és kisebb irányított </a:t>
            </a:r>
            <a:r>
              <a:rPr lang="hu-HU" sz="2400" dirty="0"/>
              <a:t>antennával </a:t>
            </a:r>
            <a:r>
              <a:rPr lang="hu-HU" sz="2400" dirty="0" smtClean="0"/>
              <a:t>tökéletesen élvezhető</a:t>
            </a:r>
            <a:endParaRPr lang="hu-HU" sz="2400" dirty="0"/>
          </a:p>
          <a:p>
            <a:pPr lvl="6"/>
            <a:r>
              <a:rPr lang="hu-HU" sz="2400" dirty="0" smtClean="0"/>
              <a:t>Már 100-200 </a:t>
            </a:r>
            <a:r>
              <a:rPr lang="hu-HU" sz="2400" dirty="0"/>
              <a:t>W ERP </a:t>
            </a:r>
            <a:r>
              <a:rPr lang="hu-HU" sz="2400" dirty="0" smtClean="0"/>
              <a:t>is kiváló </a:t>
            </a:r>
            <a:r>
              <a:rPr lang="hu-HU" sz="2400" dirty="0"/>
              <a:t>eredményeket hoz (HVT)</a:t>
            </a:r>
          </a:p>
          <a:p>
            <a:pPr marL="871400" lvl="5" indent="0">
              <a:buNone/>
            </a:pPr>
            <a:endParaRPr lang="hu-HU" sz="2400" dirty="0"/>
          </a:p>
          <a:p>
            <a:endParaRPr lang="hu-HU" dirty="0"/>
          </a:p>
        </p:txBody>
      </p:sp>
      <p:pic>
        <p:nvPicPr>
          <p:cNvPr id="4" name="7_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7297" y="5167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 ugrásos ES hangfájlok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1. SV8/HA1YA </a:t>
            </a:r>
            <a:r>
              <a:rPr lang="hu-HU" dirty="0" err="1" smtClean="0"/>
              <a:t>CQ-zik</a:t>
            </a:r>
            <a:r>
              <a:rPr lang="hu-HU" dirty="0" smtClean="0"/>
              <a:t> 2008. augusztus 20-án:</a:t>
            </a:r>
          </a:p>
          <a:p>
            <a:endParaRPr lang="hu-HU" dirty="0"/>
          </a:p>
          <a:p>
            <a:r>
              <a:rPr lang="hu-HU" dirty="0" smtClean="0"/>
              <a:t>2. 5A1A osztja a népet (a 2000-es évek elején):  </a:t>
            </a:r>
          </a:p>
          <a:p>
            <a:endParaRPr lang="hu-HU" dirty="0"/>
          </a:p>
          <a:p>
            <a:r>
              <a:rPr lang="hu-HU" dirty="0" smtClean="0"/>
              <a:t>3. RK6CZ (engedély nélkül ugyan) de jól szól:   </a:t>
            </a:r>
            <a:endParaRPr lang="hu-HU" dirty="0"/>
          </a:p>
        </p:txBody>
      </p:sp>
      <p:pic>
        <p:nvPicPr>
          <p:cNvPr id="4" name="SV8-HA1YA de HA5JI 08 08 20  PM1157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1680" y="1737360"/>
            <a:ext cx="609600" cy="609600"/>
          </a:xfrm>
          <a:prstGeom prst="rect">
            <a:avLst/>
          </a:prstGeom>
        </p:spPr>
      </p:pic>
      <p:pic>
        <p:nvPicPr>
          <p:cNvPr id="5" name="5a1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2619" y="2655073"/>
            <a:ext cx="609600" cy="609600"/>
          </a:xfrm>
          <a:prstGeom prst="rect">
            <a:avLst/>
          </a:prstGeom>
        </p:spPr>
      </p:pic>
      <p:pic>
        <p:nvPicPr>
          <p:cNvPr id="6" name="rk6cz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6129" y="3552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1-2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hu-HU" sz="2800" dirty="0" smtClean="0"/>
              <a:t>3. </a:t>
            </a:r>
            <a:r>
              <a:rPr lang="hu-HU" sz="2800" dirty="0" err="1" smtClean="0"/>
              <a:t>Scatter</a:t>
            </a:r>
            <a:r>
              <a:rPr lang="hu-HU" sz="2800" dirty="0" smtClean="0"/>
              <a:t>, azaz „elszórt” </a:t>
            </a:r>
            <a:r>
              <a:rPr lang="hu-HU" sz="2800" dirty="0"/>
              <a:t>terjedés alapesete: 1 </a:t>
            </a:r>
            <a:r>
              <a:rPr lang="hu-HU" sz="2800" dirty="0" smtClean="0"/>
              <a:t>kis ugrás</a:t>
            </a:r>
            <a:endParaRPr lang="hu-HU" sz="2800" dirty="0"/>
          </a:p>
          <a:p>
            <a:pPr lvl="5"/>
            <a:r>
              <a:rPr lang="hu-HU" sz="2400" dirty="0"/>
              <a:t>Jellemzők:</a:t>
            </a:r>
          </a:p>
          <a:p>
            <a:pPr lvl="6"/>
            <a:r>
              <a:rPr lang="hu-HU" sz="2400" dirty="0" smtClean="0"/>
              <a:t>A visszaverődés történhet sok mindenről (</a:t>
            </a:r>
            <a:r>
              <a:rPr lang="hu-HU" sz="2400" dirty="0" err="1" smtClean="0"/>
              <a:t>meterornyomvonal</a:t>
            </a:r>
            <a:r>
              <a:rPr lang="hu-HU" sz="2400" dirty="0" smtClean="0"/>
              <a:t>, repülőgép, UFO!!!)</a:t>
            </a:r>
            <a:endParaRPr lang="hu-HU" sz="2400" dirty="0"/>
          </a:p>
          <a:p>
            <a:pPr lvl="6"/>
            <a:r>
              <a:rPr lang="hu-HU" sz="2400" dirty="0"/>
              <a:t>Izgalmak </a:t>
            </a:r>
            <a:r>
              <a:rPr lang="hu-HU" sz="2400" dirty="0" smtClean="0"/>
              <a:t>mérsékelten, a legtöbb embernek nincs türelme hozzá</a:t>
            </a:r>
            <a:endParaRPr lang="hu-HU" sz="2400" dirty="0"/>
          </a:p>
          <a:p>
            <a:pPr lvl="5"/>
            <a:r>
              <a:rPr lang="hu-HU" sz="2400" dirty="0"/>
              <a:t>Szükséges felszerelés:</a:t>
            </a:r>
          </a:p>
          <a:p>
            <a:pPr lvl="6"/>
            <a:r>
              <a:rPr lang="hu-HU" sz="2400" dirty="0"/>
              <a:t>Alaprádióval és kisebb irányított antennával tökéletesen élvezhető</a:t>
            </a:r>
          </a:p>
          <a:p>
            <a:pPr lvl="6"/>
            <a:r>
              <a:rPr lang="hu-HU" sz="2400" dirty="0"/>
              <a:t>100-200 W ERP kiváló eredményeket hoz (HVT)</a:t>
            </a:r>
          </a:p>
          <a:p>
            <a:pPr lvl="5"/>
            <a:r>
              <a:rPr lang="hu-HU" sz="2400" dirty="0" smtClean="0"/>
              <a:t>Hangminta sajnos nincs</a:t>
            </a:r>
            <a:endParaRPr lang="hu-HU" sz="2400" dirty="0"/>
          </a:p>
          <a:p>
            <a:endParaRPr lang="hu-HU" dirty="0"/>
          </a:p>
        </p:txBody>
      </p:sp>
      <p:pic>
        <p:nvPicPr>
          <p:cNvPr id="4" name="8_SCAT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954" y="498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Távolság: 1-2 ezer km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hu-HU" sz="2800" dirty="0" smtClean="0"/>
              <a:t>4. FAI, azaz </a:t>
            </a:r>
            <a:r>
              <a:rPr lang="hu-HU" sz="2800" dirty="0" err="1" smtClean="0"/>
              <a:t>Field</a:t>
            </a:r>
            <a:r>
              <a:rPr lang="hu-HU" sz="2800" dirty="0" smtClean="0"/>
              <a:t> </a:t>
            </a:r>
            <a:r>
              <a:rPr lang="hu-HU" sz="2800" dirty="0" err="1" smtClean="0"/>
              <a:t>Alignment</a:t>
            </a:r>
            <a:r>
              <a:rPr lang="hu-HU" sz="2800" dirty="0" smtClean="0"/>
              <a:t> </a:t>
            </a:r>
            <a:r>
              <a:rPr lang="hu-HU" sz="2800" dirty="0" err="1" smtClean="0"/>
              <a:t>Irregularities</a:t>
            </a:r>
            <a:endParaRPr lang="hu-HU" sz="2800" dirty="0"/>
          </a:p>
          <a:p>
            <a:pPr lvl="5"/>
            <a:r>
              <a:rPr lang="hu-HU" sz="2400" dirty="0"/>
              <a:t>Jellemzők:</a:t>
            </a:r>
          </a:p>
          <a:p>
            <a:pPr lvl="6"/>
            <a:r>
              <a:rPr lang="hu-HU" sz="2400" dirty="0" smtClean="0"/>
              <a:t>A Föld mágneses erővonalai mentén alakul ki</a:t>
            </a:r>
            <a:endParaRPr lang="hu-HU" sz="2400" dirty="0"/>
          </a:p>
          <a:p>
            <a:pPr lvl="6"/>
            <a:r>
              <a:rPr lang="hu-HU" sz="2400" dirty="0"/>
              <a:t>Izgalmak mérsékelten, a legtöbb embernek nincs türelme hozzá</a:t>
            </a:r>
          </a:p>
          <a:p>
            <a:pPr lvl="5"/>
            <a:r>
              <a:rPr lang="hu-HU" sz="2400" dirty="0"/>
              <a:t>Szükséges felszerelés:</a:t>
            </a:r>
          </a:p>
          <a:p>
            <a:pPr lvl="6"/>
            <a:r>
              <a:rPr lang="hu-HU" sz="2400" dirty="0"/>
              <a:t>Alaprádióval és kisebb irányított antennával tökéletesen élvezhető</a:t>
            </a:r>
          </a:p>
          <a:p>
            <a:pPr lvl="6"/>
            <a:r>
              <a:rPr lang="hu-HU" sz="2400" dirty="0"/>
              <a:t>100-200 W ERP kiváló eredményeket hoz (HVT)</a:t>
            </a:r>
          </a:p>
          <a:p>
            <a:pPr lvl="5"/>
            <a:r>
              <a:rPr lang="hu-HU" sz="2400" dirty="0" smtClean="0"/>
              <a:t>Hangminta ehhez sincs</a:t>
            </a:r>
            <a:endParaRPr lang="hu-HU" sz="2400" dirty="0"/>
          </a:p>
          <a:p>
            <a:endParaRPr lang="hu-HU" dirty="0"/>
          </a:p>
        </p:txBody>
      </p:sp>
      <p:pic>
        <p:nvPicPr>
          <p:cNvPr id="4" name="9_F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687" y="4889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Távolság: 1-2 ezer km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5. TAP –</a:t>
            </a:r>
            <a:r>
              <a:rPr lang="hu-HU" sz="2800" dirty="0" err="1" smtClean="0"/>
              <a:t>Trans</a:t>
            </a:r>
            <a:r>
              <a:rPr lang="hu-HU" sz="2800" dirty="0" smtClean="0"/>
              <a:t> </a:t>
            </a:r>
            <a:r>
              <a:rPr lang="hu-HU" sz="2800" dirty="0" err="1" smtClean="0"/>
              <a:t>Alpian</a:t>
            </a:r>
            <a:r>
              <a:rPr lang="hu-HU" sz="2800" dirty="0" smtClean="0"/>
              <a:t> </a:t>
            </a:r>
            <a:r>
              <a:rPr lang="hu-HU" sz="2800" dirty="0" err="1" smtClean="0"/>
              <a:t>Propagation</a:t>
            </a:r>
            <a:r>
              <a:rPr lang="hu-HU" sz="2800" dirty="0" smtClean="0"/>
              <a:t> – magas hegyek fölött kialakuló, amúgy ismeretlen eredetű visszaverődés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600" dirty="0" smtClean="0"/>
              <a:t>Jellemzői:</a:t>
            </a:r>
          </a:p>
          <a:p>
            <a:pPr marL="566928" lvl="3" indent="0">
              <a:buNone/>
            </a:pPr>
            <a:r>
              <a:rPr lang="hu-HU" sz="2200" dirty="0" smtClean="0"/>
              <a:t>	Gyengécske, visszhangos jelek, általában szűk területre koncentrálva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600" dirty="0" smtClean="0"/>
              <a:t>Szükséges felszerelés:</a:t>
            </a:r>
          </a:p>
          <a:p>
            <a:pPr marL="384048" lvl="2" indent="0">
              <a:buNone/>
            </a:pPr>
            <a:r>
              <a:rPr lang="hu-HU" sz="2200" dirty="0"/>
              <a:t>	</a:t>
            </a:r>
            <a:r>
              <a:rPr lang="hu-HU" sz="2200" dirty="0" smtClean="0"/>
              <a:t>Nem kell hozzá nagyágyú, de türelem igen</a:t>
            </a:r>
          </a:p>
          <a:p>
            <a:pPr marL="384048" lvl="2" indent="0">
              <a:buNone/>
            </a:pPr>
            <a:endParaRPr lang="hu-HU" sz="2200" dirty="0"/>
          </a:p>
          <a:p>
            <a:pPr marL="384048" lvl="2" indent="0">
              <a:buNone/>
            </a:pPr>
            <a:r>
              <a:rPr lang="hu-HU" sz="2200" dirty="0" smtClean="0"/>
              <a:t>Ilyen hangfelvételem sajnos szintén nincsen.</a:t>
            </a:r>
            <a:endParaRPr lang="hu-HU" sz="2200" dirty="0"/>
          </a:p>
        </p:txBody>
      </p:sp>
      <p:pic>
        <p:nvPicPr>
          <p:cNvPr id="4" name="10_T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5795" y="4971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néhány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hu-HU" sz="2800" dirty="0" smtClean="0"/>
              <a:t>1. </a:t>
            </a:r>
            <a:r>
              <a:rPr lang="hu-HU" sz="2800" dirty="0"/>
              <a:t>Szórt „E” rétegű, azaz „</a:t>
            </a:r>
            <a:r>
              <a:rPr lang="hu-HU" sz="2800" dirty="0" err="1"/>
              <a:t>szporadik</a:t>
            </a:r>
            <a:r>
              <a:rPr lang="hu-HU" sz="2800" dirty="0"/>
              <a:t>” vagy „ES” terjedés </a:t>
            </a:r>
            <a:r>
              <a:rPr lang="hu-HU" sz="2800" dirty="0" smtClean="0"/>
              <a:t>minősített esete</a:t>
            </a:r>
            <a:r>
              <a:rPr lang="hu-HU" sz="2800" dirty="0"/>
              <a:t>: </a:t>
            </a:r>
            <a:r>
              <a:rPr lang="hu-HU" sz="2800" dirty="0" smtClean="0"/>
              <a:t>TÖBB ugrás</a:t>
            </a:r>
          </a:p>
          <a:p>
            <a:pPr lvl="5"/>
            <a:r>
              <a:rPr lang="hu-HU" sz="2400" dirty="0"/>
              <a:t>Jellemzők:</a:t>
            </a:r>
          </a:p>
          <a:p>
            <a:pPr lvl="6"/>
            <a:r>
              <a:rPr lang="hu-HU" sz="2400" dirty="0" smtClean="0"/>
              <a:t>Általában rövid (rossz esetben mindössze néhány másodpercnyi) ideig hallható, viszonylag erős hang</a:t>
            </a:r>
            <a:endParaRPr lang="hu-HU" sz="2400" dirty="0"/>
          </a:p>
          <a:p>
            <a:pPr lvl="6"/>
            <a:r>
              <a:rPr lang="hu-HU" sz="2400" dirty="0" smtClean="0"/>
              <a:t>Izgalmak csúcsa, mert itt aztán résen kell lenni!</a:t>
            </a:r>
            <a:endParaRPr lang="hu-HU" sz="2400" dirty="0"/>
          </a:p>
          <a:p>
            <a:pPr lvl="5"/>
            <a:r>
              <a:rPr lang="hu-HU" sz="2400" dirty="0"/>
              <a:t>Szükséges felszerelés:</a:t>
            </a:r>
          </a:p>
          <a:p>
            <a:pPr lvl="6"/>
            <a:r>
              <a:rPr lang="hu-HU" sz="2400" dirty="0" smtClean="0"/>
              <a:t>Itt már az </a:t>
            </a:r>
            <a:r>
              <a:rPr lang="hu-HU" sz="2400" dirty="0"/>
              <a:t>irányított </a:t>
            </a:r>
            <a:r>
              <a:rPr lang="hu-HU" sz="2400" dirty="0" smtClean="0"/>
              <a:t>antennát érdemes nagy nyereségű </a:t>
            </a:r>
            <a:r>
              <a:rPr lang="hu-HU" sz="2400" dirty="0" err="1" smtClean="0"/>
              <a:t>koaxkábellel</a:t>
            </a:r>
            <a:r>
              <a:rPr lang="hu-HU" sz="2400" dirty="0" smtClean="0"/>
              <a:t> táplálni</a:t>
            </a:r>
            <a:endParaRPr lang="hu-HU" sz="2400" dirty="0"/>
          </a:p>
          <a:p>
            <a:pPr lvl="6"/>
            <a:r>
              <a:rPr lang="hu-HU" sz="2400" dirty="0" smtClean="0"/>
              <a:t>1000-5000 </a:t>
            </a:r>
            <a:r>
              <a:rPr lang="hu-HU" sz="2400" dirty="0"/>
              <a:t>W ERP </a:t>
            </a:r>
            <a:r>
              <a:rPr lang="hu-HU" sz="2400" dirty="0" smtClean="0"/>
              <a:t>megkönnyíti a tevékenységet </a:t>
            </a:r>
            <a:r>
              <a:rPr lang="hu-HU" sz="2400" dirty="0"/>
              <a:t>(HVT)</a:t>
            </a:r>
          </a:p>
          <a:p>
            <a:pPr marL="871400" lvl="5" indent="0">
              <a:buNone/>
            </a:pPr>
            <a:endParaRPr lang="hu-HU" sz="2400" dirty="0"/>
          </a:p>
          <a:p>
            <a:endParaRPr lang="hu-HU" dirty="0"/>
          </a:p>
        </p:txBody>
      </p:sp>
      <p:pic>
        <p:nvPicPr>
          <p:cNvPr id="4" name="11_MULT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719" y="5259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Több ugrásos ES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23" y="1963972"/>
            <a:ext cx="8537370" cy="4023359"/>
          </a:xfrm>
        </p:spPr>
      </p:pic>
      <p:pic>
        <p:nvPicPr>
          <p:cNvPr id="3" name="12_MULTIE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6080" y="5377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Több ugrásos ES hangminták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hu-HU" dirty="0" smtClean="0"/>
              <a:t> JA7QVI így hallott engem 2009. május 30-án:</a:t>
            </a:r>
          </a:p>
          <a:p>
            <a:pPr>
              <a:buFont typeface="Courier New" panose="02070309020205020404" pitchFamily="49" charset="0"/>
              <a:buChar char="o"/>
            </a:pPr>
            <a:endParaRPr lang="hu-HU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 smtClean="0"/>
              <a:t> HA5JI Gyuri USA állomásokkal 2011. június 18-án:  </a:t>
            </a:r>
          </a:p>
          <a:p>
            <a:pPr>
              <a:buFont typeface="Courier New" panose="02070309020205020404" pitchFamily="49" charset="0"/>
              <a:buChar char="o"/>
            </a:pPr>
            <a:endParaRPr lang="hu-HU" dirty="0"/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 smtClean="0"/>
              <a:t>HA5JI és PJ6D 2011. június 27-én</a:t>
            </a:r>
            <a:r>
              <a:rPr lang="hu-HU" dirty="0" smtClean="0"/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endParaRPr lang="hu-HU" dirty="0"/>
          </a:p>
          <a:p>
            <a:pPr>
              <a:buFont typeface="Courier New" panose="02070309020205020404" pitchFamily="49" charset="0"/>
              <a:buChar char="o"/>
            </a:pPr>
            <a:r>
              <a:rPr lang="hu-HU" dirty="0" smtClean="0"/>
              <a:t> NP4A és a HA </a:t>
            </a:r>
            <a:r>
              <a:rPr lang="hu-HU" dirty="0" err="1" smtClean="0"/>
              <a:t>pileup</a:t>
            </a:r>
            <a:r>
              <a:rPr lang="hu-HU" dirty="0" smtClean="0"/>
              <a:t>:   </a:t>
            </a:r>
            <a:endParaRPr lang="hu-HU" dirty="0"/>
          </a:p>
        </p:txBody>
      </p:sp>
      <p:pic>
        <p:nvPicPr>
          <p:cNvPr id="4" name="2009_05_30_HA0DU-JA7Q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6480" y="1738391"/>
            <a:ext cx="609600" cy="609600"/>
          </a:xfrm>
          <a:prstGeom prst="rect">
            <a:avLst/>
          </a:prstGeom>
        </p:spPr>
      </p:pic>
      <p:pic>
        <p:nvPicPr>
          <p:cNvPr id="5" name="K4RX-K1TL-K4ORD-K3SX-AE3T-N3DG de HA5JI on 6M 11 06 18  PM2053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8136" y="2639171"/>
            <a:ext cx="609600" cy="609600"/>
          </a:xfrm>
          <a:prstGeom prst="rect">
            <a:avLst/>
          </a:prstGeom>
        </p:spPr>
      </p:pic>
      <p:pic>
        <p:nvPicPr>
          <p:cNvPr id="6" name="PJ6D de HA5JI on 6m SSB 11 06 27  PM1930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0167" y="3552614"/>
            <a:ext cx="609600" cy="609600"/>
          </a:xfrm>
          <a:prstGeom prst="rect">
            <a:avLst/>
          </a:prstGeom>
        </p:spPr>
      </p:pic>
      <p:pic>
        <p:nvPicPr>
          <p:cNvPr id="8" name="NP4A de HA5JI on 6M  08 07 26  PM1820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8368" y="4491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Más megközelítés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2800" dirty="0" err="1" smtClean="0"/>
              <a:t>Short-path</a:t>
            </a:r>
            <a:r>
              <a:rPr lang="hu-HU" sz="2800" dirty="0" smtClean="0"/>
              <a:t> </a:t>
            </a:r>
            <a:r>
              <a:rPr lang="hu-HU" sz="2800" dirty="0" err="1" smtClean="0"/>
              <a:t>Summer</a:t>
            </a:r>
            <a:r>
              <a:rPr lang="hu-HU" sz="2800" dirty="0" smtClean="0"/>
              <a:t> </a:t>
            </a:r>
            <a:r>
              <a:rPr lang="hu-HU" sz="2800" dirty="0" err="1" smtClean="0"/>
              <a:t>Solstice</a:t>
            </a:r>
            <a:r>
              <a:rPr lang="hu-HU" sz="2800" dirty="0" smtClean="0"/>
              <a:t> </a:t>
            </a:r>
            <a:r>
              <a:rPr lang="hu-HU" sz="2800" dirty="0" err="1" smtClean="0"/>
              <a:t>Propagation</a:t>
            </a:r>
            <a:r>
              <a:rPr lang="hu-HU" sz="2800" dirty="0" smtClean="0"/>
              <a:t> (közvetlen terjedés a nyári napforduló környékén)</a:t>
            </a:r>
          </a:p>
          <a:p>
            <a:pPr algn="just"/>
            <a:r>
              <a:rPr lang="hu-HU" sz="2800" dirty="0" smtClean="0"/>
              <a:t>JE1BMJ szerint nem több ugrással történik a terjedés, hanem csak kettővel, és közben a jel nem ér le a felszínre. A sarki zóna közelében a PMSE (</a:t>
            </a:r>
            <a:r>
              <a:rPr lang="hu-HU" sz="2800" dirty="0" err="1" smtClean="0"/>
              <a:t>Polar</a:t>
            </a:r>
            <a:r>
              <a:rPr lang="hu-HU" sz="2800" dirty="0" smtClean="0"/>
              <a:t> </a:t>
            </a:r>
            <a:r>
              <a:rPr lang="hu-HU" sz="2800" dirty="0" err="1" smtClean="0"/>
              <a:t>Mesosphere</a:t>
            </a:r>
            <a:r>
              <a:rPr lang="hu-HU" sz="2800" dirty="0" smtClean="0"/>
              <a:t> </a:t>
            </a:r>
            <a:r>
              <a:rPr lang="hu-HU" sz="2800" dirty="0" err="1" smtClean="0"/>
              <a:t>Summer</a:t>
            </a:r>
            <a:r>
              <a:rPr lang="hu-HU" sz="2800" dirty="0" smtClean="0"/>
              <a:t> </a:t>
            </a:r>
            <a:r>
              <a:rPr lang="hu-HU" sz="2800" dirty="0" err="1" smtClean="0"/>
              <a:t>Echo</a:t>
            </a:r>
            <a:r>
              <a:rPr lang="hu-HU" sz="2800" dirty="0" smtClean="0"/>
              <a:t> – kb. sarki mezoszféra (50-85 km magasan van) nyári visszaverődés) jelenség „viszi” a hullámokat, amit radarokkal már megfigyeltek.</a:t>
            </a:r>
          </a:p>
          <a:p>
            <a:pPr algn="just"/>
            <a:r>
              <a:rPr lang="hu-HU" sz="2800" dirty="0" smtClean="0"/>
              <a:t>Hogy valójában hogy történik a dolog, azt nem tudjuk, de örülünk neki, amikor megtörténik!</a:t>
            </a:r>
          </a:p>
          <a:p>
            <a:endParaRPr lang="hu-HU" sz="2800" dirty="0"/>
          </a:p>
        </p:txBody>
      </p:sp>
      <p:pic>
        <p:nvPicPr>
          <p:cNvPr id="4" name="13 SSS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6080" y="5367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Alapvetések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hu-HU" sz="3200" dirty="0" smtClean="0"/>
              <a:t>A következőkben igyekszem összefoglalni a szakemberek által megkülönböztetett terjedési módokat.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3200" dirty="0" smtClean="0"/>
              <a:t>Én nem vagyok szakember.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3200" dirty="0" smtClean="0"/>
              <a:t>Én rádióamatőr vagyok, felőlem akár a gólyák is vihetik a jeleket, csak akkor vigyék, amikor kell. </a:t>
            </a:r>
            <a:r>
              <a:rPr lang="hu-HU" sz="3200" dirty="0" smtClean="0"/>
              <a:t>De sajnos </a:t>
            </a:r>
            <a:r>
              <a:rPr lang="hu-HU" sz="3200" dirty="0" smtClean="0"/>
              <a:t>a gólyák nem rádióamatőrök…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3200" dirty="0" smtClean="0"/>
              <a:t>Az, hogy egy terjedési mód szerepel az összeállításban, nem jelenti azt, hogy valaha is megtapasztaljuk.</a:t>
            </a:r>
            <a:endParaRPr lang="hu-HU" sz="3200" dirty="0"/>
          </a:p>
        </p:txBody>
      </p:sp>
      <p:pic>
        <p:nvPicPr>
          <p:cNvPr id="5" name="2_BEVEZ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8271" y="5477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SSSP igen? Nem?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75" y="1846263"/>
            <a:ext cx="8245502" cy="4451170"/>
          </a:xfrm>
        </p:spPr>
      </p:pic>
      <p:pic>
        <p:nvPicPr>
          <p:cNvPr id="5" name="13_SSS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2254" y="5351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néhány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/>
              <a:t>2. </a:t>
            </a:r>
            <a:r>
              <a:rPr lang="hu-HU" sz="2800" dirty="0" err="1" smtClean="0"/>
              <a:t>Trans-Equatorial</a:t>
            </a:r>
            <a:r>
              <a:rPr lang="hu-HU" sz="2800" dirty="0" smtClean="0"/>
              <a:t> </a:t>
            </a:r>
            <a:r>
              <a:rPr lang="hu-HU" sz="2800" dirty="0" err="1" smtClean="0"/>
              <a:t>Propagation</a:t>
            </a:r>
            <a:r>
              <a:rPr lang="hu-HU" sz="2800" dirty="0" smtClean="0"/>
              <a:t>, azaz TEP – az Egyenlítői zóna által létrehozott terjedés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hu-HU" sz="2400" dirty="0" smtClean="0"/>
              <a:t>Jellemzők:</a:t>
            </a:r>
          </a:p>
          <a:p>
            <a:pPr marL="566928" lvl="3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A délutáni (ATEP) hangja tiszta, a jelek erősek, jellemzően 7-8 ezer km 	távolságból nagyon jól jönnek. Nálunk elég ritka, akkor is főleg ZS6-os 	állomások szólnak, mások (V5, 3B8, FR, Z2, VP8) még ritkábban.</a:t>
            </a:r>
          </a:p>
          <a:p>
            <a:pPr marL="566928" lvl="3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Az esti (ETEP) hangja az ún. „több utas” visszaverődés miatt torz, gyenge.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hu-HU" sz="2400" dirty="0" smtClean="0"/>
              <a:t>Szükséges felszerelés:</a:t>
            </a:r>
          </a:p>
          <a:p>
            <a:pPr marL="384048" lvl="2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Tulajdonképpen alapgép + kisebb </a:t>
            </a:r>
            <a:r>
              <a:rPr lang="hu-HU" sz="2400" dirty="0" err="1" smtClean="0"/>
              <a:t>Yagi</a:t>
            </a:r>
            <a:r>
              <a:rPr lang="hu-HU" sz="2400" dirty="0" smtClean="0"/>
              <a:t> elegendő, inkább a tömeg miatt 	célszerű a „nagybőgő”…</a:t>
            </a:r>
            <a:endParaRPr lang="hu-HU" sz="2400" dirty="0"/>
          </a:p>
        </p:txBody>
      </p:sp>
      <p:pic>
        <p:nvPicPr>
          <p:cNvPr id="4" name="14_TE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5259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47" y="2071438"/>
            <a:ext cx="7573432" cy="3572374"/>
          </a:xfrm>
        </p:spPr>
      </p:pic>
      <p:pic>
        <p:nvPicPr>
          <p:cNvPr id="5" name="15_TE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0650" y="4916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TEP kialakulása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Az okos emberek szerint a TEP (legalábbis az esti ETEP) kialakulásához az vezet, hogy napnyugtakor a mágneses egyenlítő fölött a nagy sűrűségben előforduló részecskéket már nincs, ami a helyükön tartsa, és ezért felemelkednek néhány tízezer méternyire.</a:t>
            </a:r>
          </a:p>
          <a:p>
            <a:r>
              <a:rPr lang="hu-HU" sz="2800" dirty="0"/>
              <a:t>A délutáni (ATEP</a:t>
            </a:r>
            <a:r>
              <a:rPr lang="hu-HU" sz="2800" dirty="0" smtClean="0"/>
              <a:t>) során a közbenső területek is hallhatók. Előre jelezhető, mert TJ, 5Z TV adók szépen „fütyölnek”.</a:t>
            </a:r>
          </a:p>
          <a:p>
            <a:r>
              <a:rPr lang="hu-HU" sz="2800" dirty="0" smtClean="0"/>
              <a:t>Az ETEP során a két végpont között több, eltérő hosszúságú visszaverődési vonal (=</a:t>
            </a:r>
            <a:r>
              <a:rPr lang="hu-HU" sz="2800" dirty="0" err="1" smtClean="0"/>
              <a:t>multipath</a:t>
            </a:r>
            <a:r>
              <a:rPr lang="hu-HU" sz="2800" dirty="0" smtClean="0"/>
              <a:t>) jön létre, amitől a hang enyhén kásás lesz. A végpontok közötti részből nem hallhatók jelek.</a:t>
            </a:r>
          </a:p>
          <a:p>
            <a:endParaRPr lang="hu-HU" sz="2800" dirty="0"/>
          </a:p>
        </p:txBody>
      </p:sp>
      <p:pic>
        <p:nvPicPr>
          <p:cNvPr id="4" name="16_TE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4558" y="5259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TEP hangminták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/>
              <a:t>1. 5ZTV 48.249 kHz USB üzemmódban hallgatva: </a:t>
            </a:r>
          </a:p>
          <a:p>
            <a:endParaRPr lang="hu-HU" sz="2800" dirty="0"/>
          </a:p>
          <a:p>
            <a:r>
              <a:rPr lang="hu-HU" sz="2800" dirty="0" smtClean="0"/>
              <a:t>2. LU5FF 2012. május 15-én:</a:t>
            </a:r>
          </a:p>
          <a:p>
            <a:endParaRPr lang="hu-HU" sz="2800" dirty="0"/>
          </a:p>
          <a:p>
            <a:r>
              <a:rPr lang="hu-HU" sz="2800" dirty="0" smtClean="0"/>
              <a:t>3. TY1AA (ATEP) 2014. szeptember 19-én:</a:t>
            </a:r>
          </a:p>
          <a:p>
            <a:endParaRPr lang="hu-HU" sz="2800" dirty="0"/>
          </a:p>
          <a:p>
            <a:r>
              <a:rPr lang="hu-HU" sz="2800" dirty="0" smtClean="0"/>
              <a:t>4. D2EB 2013. május 7-én este:        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LU5FF de HA0DU HA5JI on 6M 12 05 15  PM1707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5562" y="2943014"/>
            <a:ext cx="609600" cy="609600"/>
          </a:xfrm>
          <a:prstGeom prst="rect">
            <a:avLst/>
          </a:prstGeom>
        </p:spPr>
      </p:pic>
      <p:pic>
        <p:nvPicPr>
          <p:cNvPr id="5" name="5ZTV_1410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1277" y="1791400"/>
            <a:ext cx="609600" cy="609600"/>
          </a:xfrm>
          <a:prstGeom prst="rect">
            <a:avLst/>
          </a:prstGeom>
        </p:spPr>
      </p:pic>
      <p:pic>
        <p:nvPicPr>
          <p:cNvPr id="6" name="TY1AA de HA5JI on 6m 14 09 19  PM1618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3753" y="4038600"/>
            <a:ext cx="609600" cy="609600"/>
          </a:xfrm>
          <a:prstGeom prst="rect">
            <a:avLst/>
          </a:prstGeom>
        </p:spPr>
      </p:pic>
      <p:pic>
        <p:nvPicPr>
          <p:cNvPr id="8" name="HA0DU_D2E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1680" y="517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9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SOK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800" dirty="0" smtClean="0"/>
              <a:t>1. F2 rétegű terjedés: Minden rádiós álma. Az F2 réteg, amely az ionoszféra kb. 200 km fölötti része, adott körülmények között (csak tudnánk pontosan, melyek ezek), hajlandó visszaverni akár 50 MHz frekvenciájú jeleket is. A korábbi napfoltmaximumok alkalmával ilyen terjedés rendszeresen kialakult, és akkor állomások ezrei csinálták a </a:t>
            </a:r>
            <a:r>
              <a:rPr lang="hu-HU" sz="2800" dirty="0" err="1" smtClean="0"/>
              <a:t>DX-eket</a:t>
            </a:r>
            <a:r>
              <a:rPr lang="hu-HU" sz="2800" dirty="0" smtClean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600" dirty="0" smtClean="0"/>
              <a:t>Jellemzői: Többnyire hosszan tartó, erős jelek óriási távolságról 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600" dirty="0" smtClean="0"/>
              <a:t>Szükséges felszerelés: Kis teljesítmény, kis antenna is bőven elég.</a:t>
            </a:r>
          </a:p>
          <a:p>
            <a:pPr marL="201168" lvl="1" indent="0">
              <a:buNone/>
            </a:pPr>
            <a:r>
              <a:rPr lang="hu-HU" sz="2600" dirty="0" smtClean="0"/>
              <a:t>Sajnos ebben a napfoltmaximumban F2 terjedést mi még nem tapasztalhattunk…</a:t>
            </a:r>
            <a:endParaRPr lang="hu-HU" sz="2600" dirty="0"/>
          </a:p>
        </p:txBody>
      </p:sp>
      <p:pic>
        <p:nvPicPr>
          <p:cNvPr id="4" name="17_F2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1473" y="509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F2 hangminták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1. DU1EV SSB:    </a:t>
            </a:r>
          </a:p>
          <a:p>
            <a:r>
              <a:rPr lang="hu-HU" sz="2400" dirty="0" smtClean="0"/>
              <a:t>2. HZ1MD SSB:</a:t>
            </a:r>
          </a:p>
          <a:p>
            <a:r>
              <a:rPr lang="hu-HU" sz="2400" dirty="0" smtClean="0"/>
              <a:t>3. 7Q7RM SSB:</a:t>
            </a:r>
          </a:p>
          <a:p>
            <a:r>
              <a:rPr lang="hu-HU" sz="2400" dirty="0" smtClean="0"/>
              <a:t>4. PZ5RA SSB: </a:t>
            </a:r>
          </a:p>
          <a:p>
            <a:r>
              <a:rPr lang="hu-HU" sz="2400" dirty="0" smtClean="0"/>
              <a:t>5. ET3VSC SSB:</a:t>
            </a:r>
          </a:p>
          <a:p>
            <a:r>
              <a:rPr lang="hu-HU" sz="2400" dirty="0" smtClean="0"/>
              <a:t>6. ZD9BV SSB:</a:t>
            </a:r>
          </a:p>
          <a:p>
            <a:r>
              <a:rPr lang="hu-HU" sz="2400" dirty="0" smtClean="0"/>
              <a:t>7. XW0X SSB:          </a:t>
            </a:r>
            <a:endParaRPr lang="hu-HU" sz="2400" dirty="0"/>
          </a:p>
          <a:p>
            <a:r>
              <a:rPr lang="hu-HU" sz="2400" dirty="0" smtClean="0"/>
              <a:t>  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4" name="du1e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14977" y="1746343"/>
            <a:ext cx="609600" cy="609600"/>
          </a:xfrm>
          <a:prstGeom prst="rect">
            <a:avLst/>
          </a:prstGeom>
        </p:spPr>
      </p:pic>
      <p:pic>
        <p:nvPicPr>
          <p:cNvPr id="5" name="hz1md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95099" y="2265459"/>
            <a:ext cx="609600" cy="609600"/>
          </a:xfrm>
          <a:prstGeom prst="rect">
            <a:avLst/>
          </a:prstGeom>
        </p:spPr>
      </p:pic>
      <p:pic>
        <p:nvPicPr>
          <p:cNvPr id="6" name="F2_7q7rm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5221" y="2775668"/>
            <a:ext cx="609600" cy="609600"/>
          </a:xfrm>
          <a:prstGeom prst="rect">
            <a:avLst/>
          </a:prstGeom>
        </p:spPr>
      </p:pic>
      <p:pic>
        <p:nvPicPr>
          <p:cNvPr id="7" name="pz5r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5221" y="3293056"/>
            <a:ext cx="609600" cy="609600"/>
          </a:xfrm>
          <a:prstGeom prst="rect">
            <a:avLst/>
          </a:prstGeom>
        </p:spPr>
      </p:pic>
      <p:pic>
        <p:nvPicPr>
          <p:cNvPr id="8" name="et3vsc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9196" y="3845782"/>
            <a:ext cx="609600" cy="609600"/>
          </a:xfrm>
          <a:prstGeom prst="rect">
            <a:avLst/>
          </a:prstGeom>
        </p:spPr>
      </p:pic>
      <p:pic>
        <p:nvPicPr>
          <p:cNvPr id="9" name="zd9b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5221" y="4398508"/>
            <a:ext cx="609600" cy="609600"/>
          </a:xfrm>
          <a:prstGeom prst="rect">
            <a:avLst/>
          </a:prstGeom>
        </p:spPr>
      </p:pic>
      <p:pic>
        <p:nvPicPr>
          <p:cNvPr id="10" name="wx0w-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1246" y="4911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87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8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F2 hangminták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9. VK4BLK CW: </a:t>
            </a:r>
          </a:p>
          <a:p>
            <a:r>
              <a:rPr lang="hu-HU" sz="2400" dirty="0" smtClean="0"/>
              <a:t>10. DU1/GM4COK CW:</a:t>
            </a:r>
          </a:p>
          <a:p>
            <a:r>
              <a:rPr lang="hu-HU" sz="2400" dirty="0" smtClean="0"/>
              <a:t>11. S92DX SSB:</a:t>
            </a:r>
          </a:p>
          <a:p>
            <a:r>
              <a:rPr lang="hu-HU" sz="2400" dirty="0" smtClean="0"/>
              <a:t>12. YB5QZ CW:</a:t>
            </a:r>
          </a:p>
          <a:p>
            <a:r>
              <a:rPr lang="hu-HU" sz="2400" dirty="0" smtClean="0"/>
              <a:t>13. FT4TA SSB:    </a:t>
            </a:r>
          </a:p>
          <a:p>
            <a:pPr marL="0" indent="0">
              <a:buNone/>
            </a:pPr>
            <a:r>
              <a:rPr lang="hu-HU" sz="2400" dirty="0" smtClean="0"/>
              <a:t>   </a:t>
            </a:r>
            <a:endParaRPr lang="hu-HU" sz="2400" dirty="0"/>
          </a:p>
        </p:txBody>
      </p:sp>
      <p:pic>
        <p:nvPicPr>
          <p:cNvPr id="4" name="vk4b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1123" y="1737360"/>
            <a:ext cx="609600" cy="609600"/>
          </a:xfrm>
          <a:prstGeom prst="rect">
            <a:avLst/>
          </a:prstGeom>
        </p:spPr>
      </p:pic>
      <p:pic>
        <p:nvPicPr>
          <p:cNvPr id="5" name="du1gm4cok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1182" y="2281362"/>
            <a:ext cx="609600" cy="609600"/>
          </a:xfrm>
          <a:prstGeom prst="rect">
            <a:avLst/>
          </a:prstGeom>
        </p:spPr>
      </p:pic>
      <p:pic>
        <p:nvPicPr>
          <p:cNvPr id="6" name="s92dx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1123" y="2782294"/>
            <a:ext cx="609600" cy="609600"/>
          </a:xfrm>
          <a:prstGeom prst="rect">
            <a:avLst/>
          </a:prstGeom>
        </p:spPr>
      </p:pic>
      <p:pic>
        <p:nvPicPr>
          <p:cNvPr id="7" name="yb5qz_pa5t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1123" y="3280760"/>
            <a:ext cx="609600" cy="609600"/>
          </a:xfrm>
          <a:prstGeom prst="rect">
            <a:avLst/>
          </a:prstGeom>
        </p:spPr>
      </p:pic>
      <p:pic>
        <p:nvPicPr>
          <p:cNvPr id="8" name="ft4t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1123" y="382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sok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Bennünket (sajnos) nem érint, de az egyenlítő közelében lakók a napfoltmaximumok idején eszméletlen távolságokra rádióznak el, az idén például A45XR és KH7Y, vagy DU7/PA0HIP és EA8DBM </a:t>
            </a:r>
            <a:r>
              <a:rPr lang="hu-HU" dirty="0" err="1" smtClean="0"/>
              <a:t>kusóját</a:t>
            </a:r>
            <a:r>
              <a:rPr lang="hu-HU" dirty="0" smtClean="0"/>
              <a:t> említhetnénk.</a:t>
            </a:r>
          </a:p>
          <a:p>
            <a:r>
              <a:rPr lang="hu-HU" dirty="0" smtClean="0"/>
              <a:t>Ennek alapja az „</a:t>
            </a:r>
            <a:r>
              <a:rPr lang="hu-HU" dirty="0" err="1" smtClean="0"/>
              <a:t>Equatorial</a:t>
            </a:r>
            <a:r>
              <a:rPr lang="hu-HU" dirty="0" smtClean="0"/>
              <a:t> </a:t>
            </a:r>
            <a:r>
              <a:rPr lang="hu-HU" dirty="0" err="1" smtClean="0"/>
              <a:t>Electrojet</a:t>
            </a:r>
            <a:r>
              <a:rPr lang="hu-HU" dirty="0" smtClean="0"/>
              <a:t>” elnevezésű jelenség, amely a mágneses egyenlítő fölött alakul ki a 90-130 km közötti magasságú E rétegben, és ezt felhasználva mindenféle ES, F2 meg egyéb nélkül jönnek létre ezek a 12-18 ezer km-es </a:t>
            </a:r>
            <a:r>
              <a:rPr lang="hu-HU" dirty="0" err="1" smtClean="0"/>
              <a:t>QSO-k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7" y="3729810"/>
            <a:ext cx="8157660" cy="2317799"/>
          </a:xfrm>
          <a:prstGeom prst="rect">
            <a:avLst/>
          </a:prstGeom>
        </p:spPr>
      </p:pic>
      <p:pic>
        <p:nvPicPr>
          <p:cNvPr id="5" name="18_EE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0414" y="4364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Nagyon sok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napfoltmaximumok idején előfordul, hogy a felső légkör „megbolondul”, és olyan útvonalakat nyit meg, amik normális körülmények között még rövidhullámon is ritkaságnak számítanak.</a:t>
            </a:r>
          </a:p>
          <a:p>
            <a:r>
              <a:rPr lang="hu-HU" dirty="0" smtClean="0"/>
              <a:t>Az alábbi két csemege a Déli Sarkvidéken keresztül („hosszú úton”) létrejött </a:t>
            </a:r>
            <a:r>
              <a:rPr lang="hu-HU" dirty="0" err="1" smtClean="0"/>
              <a:t>QSO-kat</a:t>
            </a:r>
            <a:r>
              <a:rPr lang="hu-HU" dirty="0" smtClean="0"/>
              <a:t> mutat be. Az idei évadban is előfordult, hogy KH7Y ezen az úton volt hallható Európában, de sajnos a KM-KN vonal határán túl nem jöttek a jelei.</a:t>
            </a:r>
          </a:p>
          <a:p>
            <a:r>
              <a:rPr lang="hu-HU" dirty="0" smtClean="0"/>
              <a:t>1. K6MIO/KH6 SSB:</a:t>
            </a:r>
          </a:p>
          <a:p>
            <a:endParaRPr lang="hu-HU" dirty="0"/>
          </a:p>
          <a:p>
            <a:r>
              <a:rPr lang="hu-HU" dirty="0" smtClean="0"/>
              <a:t>2. KH8/N5OLS CW:      </a:t>
            </a:r>
            <a:endParaRPr lang="hu-HU" dirty="0"/>
          </a:p>
        </p:txBody>
      </p:sp>
      <p:pic>
        <p:nvPicPr>
          <p:cNvPr id="4" name="KH6-K6M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8780" y="3450125"/>
            <a:ext cx="609600" cy="609600"/>
          </a:xfrm>
          <a:prstGeom prst="rect">
            <a:avLst/>
          </a:prstGeom>
        </p:spPr>
      </p:pic>
      <p:pic>
        <p:nvPicPr>
          <p:cNvPr id="5" name="KH8-N5O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8780" y="4354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Köszönetek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2800" dirty="0" smtClean="0"/>
              <a:t>Mivel nélkülük nem jöhetett volna létre ez az előadás, mindjárt az elején megköszönöm </a:t>
            </a:r>
            <a:r>
              <a:rPr lang="hu-HU" sz="2800" dirty="0" smtClean="0"/>
              <a:t>HA5JI Gyuri, SV1DH </a:t>
            </a:r>
            <a:r>
              <a:rPr lang="hu-HU" sz="2800" dirty="0" err="1" smtClean="0"/>
              <a:t>Costas</a:t>
            </a:r>
            <a:r>
              <a:rPr lang="hu-HU" sz="2800" dirty="0" smtClean="0"/>
              <a:t>, G8BCG Peter</a:t>
            </a:r>
            <a:r>
              <a:rPr lang="hu-HU" sz="2800" dirty="0" smtClean="0"/>
              <a:t>, PC1T </a:t>
            </a:r>
            <a:r>
              <a:rPr lang="hu-HU" sz="2800" dirty="0" err="1" smtClean="0"/>
              <a:t>Andre</a:t>
            </a:r>
            <a:r>
              <a:rPr lang="hu-HU" sz="2800" dirty="0" smtClean="0"/>
              <a:t>, I6BQI </a:t>
            </a:r>
            <a:r>
              <a:rPr lang="hu-HU" sz="2800" dirty="0" err="1" smtClean="0"/>
              <a:t>Angelo</a:t>
            </a:r>
            <a:r>
              <a:rPr lang="hu-HU" sz="2800" dirty="0" smtClean="0"/>
              <a:t> és OE3MWS </a:t>
            </a:r>
            <a:r>
              <a:rPr lang="hu-HU" sz="2800" dirty="0" err="1" smtClean="0"/>
              <a:t>Manfred</a:t>
            </a:r>
            <a:r>
              <a:rPr lang="hu-HU" sz="2800" dirty="0" smtClean="0"/>
              <a:t> </a:t>
            </a:r>
            <a:r>
              <a:rPr lang="hu-HU" sz="2800" dirty="0" smtClean="0"/>
              <a:t>segítségét.</a:t>
            </a:r>
          </a:p>
          <a:p>
            <a:pPr algn="just"/>
            <a:r>
              <a:rPr lang="hu-HU" sz="2800" dirty="0" smtClean="0"/>
              <a:t>Az előadás során hallható hangfájlok többsége nem saját felvétel, mert bár sok </a:t>
            </a:r>
            <a:r>
              <a:rPr lang="hu-HU" sz="2800" dirty="0" err="1" smtClean="0"/>
              <a:t>DX-et</a:t>
            </a:r>
            <a:r>
              <a:rPr lang="hu-HU" sz="2800" dirty="0" smtClean="0"/>
              <a:t> hallottam már, de ezek jelentős többségét olyan rövid ideig, hogy igyekeztem a </a:t>
            </a:r>
            <a:r>
              <a:rPr lang="hu-HU" sz="2800" dirty="0" err="1" smtClean="0"/>
              <a:t>QSO-t</a:t>
            </a:r>
            <a:r>
              <a:rPr lang="hu-HU" sz="2800" dirty="0" smtClean="0"/>
              <a:t> megcsinálni és nem nagyon volt időm a felvétel gombot nyomogatni</a:t>
            </a:r>
            <a:r>
              <a:rPr lang="hu-HU" sz="2800" dirty="0" smtClean="0"/>
              <a:t>.</a:t>
            </a:r>
          </a:p>
          <a:p>
            <a:pPr algn="just"/>
            <a:r>
              <a:rPr lang="hu-HU" sz="2800" dirty="0" smtClean="0"/>
              <a:t>Tehát: KÖSZ, fiúk!</a:t>
            </a:r>
            <a:endParaRPr lang="hu-HU" sz="2800" dirty="0"/>
          </a:p>
          <a:p>
            <a:endParaRPr lang="hu-HU" sz="2800" dirty="0"/>
          </a:p>
        </p:txBody>
      </p:sp>
      <p:pic>
        <p:nvPicPr>
          <p:cNvPr id="4" name="3_Kös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1294" y="5032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végső határ: a csillagos ég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Ez nem teljesen korrekt megfogalmazás, mert igazából „csak” a Hold a célpont.</a:t>
            </a:r>
          </a:p>
          <a:p>
            <a:r>
              <a:rPr lang="hu-HU" sz="2400" dirty="0" smtClean="0"/>
              <a:t>A szükséges </a:t>
            </a:r>
            <a:r>
              <a:rPr lang="hu-HU" sz="2400" dirty="0" err="1" smtClean="0"/>
              <a:t>rig</a:t>
            </a:r>
            <a:r>
              <a:rPr lang="hu-HU" sz="2400" dirty="0" smtClean="0"/>
              <a:t> olyan 20 kW </a:t>
            </a:r>
            <a:r>
              <a:rPr lang="hu-HU" sz="2400" dirty="0" err="1" smtClean="0"/>
              <a:t>ERP-nél</a:t>
            </a:r>
            <a:r>
              <a:rPr lang="hu-HU" sz="2400" dirty="0" smtClean="0"/>
              <a:t> kezdődik. </a:t>
            </a:r>
            <a:r>
              <a:rPr lang="hu-HU" sz="2400" dirty="0" err="1" smtClean="0"/>
              <a:t>HA-ból</a:t>
            </a:r>
            <a:r>
              <a:rPr lang="hu-HU" sz="2400" dirty="0" smtClean="0"/>
              <a:t> eddig (tudtommal) HA3UU, HA6W, HA7TM, HA8CE, HA0NAR és HA0DU csinált EME </a:t>
            </a:r>
            <a:r>
              <a:rPr lang="hu-HU" sz="2400" dirty="0" err="1" smtClean="0"/>
              <a:t>QSO-kat</a:t>
            </a:r>
            <a:r>
              <a:rPr lang="hu-HU" sz="2400" dirty="0" smtClean="0"/>
              <a:t> 6 méteren. 1-2 antenna a horizonton a felkelő vagy lenyugvó Holdra állítva némi teljesítménnyel megtámogatva kb. 20-25 állomás elérését lehetővé teszi. Ezek többségének billenthető, 4 antennás rendszere van (pl. W7GJ, K2ZD, EA8DBM, VK4ABW), de vannak „egyantennások” is, akikkel türelemmel és kitartással célt lehet érni.</a:t>
            </a:r>
          </a:p>
          <a:p>
            <a:r>
              <a:rPr lang="hu-HU" sz="2400" dirty="0" smtClean="0"/>
              <a:t>Nekem a „legkisebb” partner VK0JJJ volt, aki 500 </a:t>
            </a:r>
            <a:r>
              <a:rPr lang="hu-HU" sz="2400" dirty="0" err="1" smtClean="0"/>
              <a:t>W-os</a:t>
            </a:r>
            <a:r>
              <a:rPr lang="hu-HU" sz="2400" dirty="0" smtClean="0"/>
              <a:t> adóját a következő oldalon látható „játékantennával” használta…</a:t>
            </a:r>
            <a:endParaRPr lang="hu-HU" sz="2400" dirty="0"/>
          </a:p>
        </p:txBody>
      </p:sp>
      <p:pic>
        <p:nvPicPr>
          <p:cNvPr id="4" name="19_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8142" y="489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nagy sajt a csillagos égen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                                                                                              Aki jól hegyezi a fülét, hallhatja IW5DHN							jeleit a Holdról visszaverődve 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lvl="8" algn="ctr"/>
            <a:r>
              <a:rPr lang="hu-HU" sz="2400" smtClean="0"/>
              <a:t>                                                   KÖSZÖNÖM </a:t>
            </a:r>
            <a:r>
              <a:rPr lang="hu-HU" sz="2400" dirty="0" smtClean="0"/>
              <a:t>A FIGYELMET!</a:t>
            </a:r>
            <a:endParaRPr lang="hu-HU" sz="2400" dirty="0"/>
          </a:p>
        </p:txBody>
      </p:sp>
      <p:pic>
        <p:nvPicPr>
          <p:cNvPr id="4" name="IW5DHN_130808_161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6608" y="2440388"/>
            <a:ext cx="609600" cy="6096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10" y="1845734"/>
            <a:ext cx="5224725" cy="34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Menetrend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u-HU" sz="2800" dirty="0" smtClean="0"/>
              <a:t>Az előadás során a rádióhullámok által megtett távolság nagysága szerint növekvő sorrendben csoportosítva tálalom a terjedési módokat.</a:t>
            </a:r>
          </a:p>
          <a:p>
            <a:pPr algn="just"/>
            <a:r>
              <a:rPr lang="hu-HU" sz="2800" dirty="0" smtClean="0"/>
              <a:t>Az egyszerűbbjével és (DX szempontból) kevésbé izgalmasakkal nem foglalkozunk túl sokat, inkább a nagyobb távolságokat hozó módokat vesézzük jobban.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4_Menetr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1881" y="5096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néhány száz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1. </a:t>
            </a:r>
            <a:r>
              <a:rPr lang="hu-HU" sz="3200" dirty="0" err="1" smtClean="0"/>
              <a:t>Troposzférikus</a:t>
            </a:r>
            <a:r>
              <a:rPr lang="hu-HU" sz="3200" dirty="0" smtClean="0"/>
              <a:t>, azaz „</a:t>
            </a:r>
            <a:r>
              <a:rPr lang="hu-HU" sz="3200" dirty="0" err="1" smtClean="0"/>
              <a:t>tropó</a:t>
            </a:r>
            <a:r>
              <a:rPr lang="hu-HU" sz="3200" dirty="0" smtClean="0"/>
              <a:t>” terjedés</a:t>
            </a:r>
          </a:p>
          <a:p>
            <a:pPr lvl="1"/>
            <a:r>
              <a:rPr lang="hu-HU" sz="2800" dirty="0" smtClean="0"/>
              <a:t>Jellemzői: </a:t>
            </a:r>
          </a:p>
          <a:p>
            <a:pPr lvl="2"/>
            <a:r>
              <a:rPr lang="hu-HU" sz="2000" dirty="0" smtClean="0"/>
              <a:t>A távolságtól valamennyire függő erősségű, többnyire tiszta hang (ha az antennák egymással szemben állnak). </a:t>
            </a:r>
          </a:p>
          <a:p>
            <a:pPr lvl="2"/>
            <a:r>
              <a:rPr lang="hu-HU" sz="2000" dirty="0" smtClean="0"/>
              <a:t>Nagy izgalmakat nem rejt, hiszen pár száz km-en belül ritka körzet nem nagyon van, esetleg néhány ritka kocka.</a:t>
            </a:r>
          </a:p>
          <a:p>
            <a:pPr lvl="1"/>
            <a:r>
              <a:rPr lang="hu-HU" sz="2800" dirty="0" smtClean="0"/>
              <a:t>Szükséges felszerelés:</a:t>
            </a:r>
          </a:p>
          <a:p>
            <a:pPr lvl="2"/>
            <a:r>
              <a:rPr lang="hu-HU" sz="2000" dirty="0" smtClean="0"/>
              <a:t>Alaprádió, alapantenna (előfordul, hogy egy </a:t>
            </a:r>
            <a:r>
              <a:rPr lang="hu-HU" sz="2000" dirty="0" err="1" smtClean="0"/>
              <a:t>vertikállal</a:t>
            </a:r>
            <a:r>
              <a:rPr lang="hu-HU" sz="2000" dirty="0" smtClean="0"/>
              <a:t> jobb a jel, mint irányított antennával)</a:t>
            </a:r>
          </a:p>
          <a:p>
            <a:pPr lvl="2"/>
            <a:r>
              <a:rPr lang="hu-HU" sz="2000" dirty="0" smtClean="0"/>
              <a:t>Néhányszor 10 W ERP </a:t>
            </a:r>
            <a:r>
              <a:rPr lang="hu-HU" sz="2000" dirty="0" smtClean="0"/>
              <a:t>elegendő</a:t>
            </a:r>
            <a:endParaRPr lang="hu-HU" sz="2000" dirty="0" smtClean="0"/>
          </a:p>
        </p:txBody>
      </p:sp>
      <p:pic>
        <p:nvPicPr>
          <p:cNvPr id="4" name="5_TROP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0261" y="504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1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Távolság: néhány száz km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7280" y="2696523"/>
            <a:ext cx="10058400" cy="402336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Troposzférikus</a:t>
            </a:r>
            <a:r>
              <a:rPr lang="hu-HU" sz="2800" dirty="0" smtClean="0"/>
              <a:t> terjedés hangja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800" dirty="0"/>
              <a:t> </a:t>
            </a:r>
            <a:r>
              <a:rPr lang="hu-HU" sz="2800" dirty="0" smtClean="0"/>
              <a:t>YU6MM </a:t>
            </a:r>
            <a:r>
              <a:rPr lang="hu-HU" sz="2800" dirty="0" err="1" smtClean="0"/>
              <a:t>CQ-ja</a:t>
            </a:r>
            <a:r>
              <a:rPr lang="hu-HU" sz="2800" dirty="0" smtClean="0"/>
              <a:t> 370 km távolságból: </a:t>
            </a:r>
            <a:endParaRPr lang="hu-HU" sz="2800" dirty="0"/>
          </a:p>
        </p:txBody>
      </p:sp>
      <p:pic>
        <p:nvPicPr>
          <p:cNvPr id="4" name="YU6MM_C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0285" y="317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néhány száz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/>
              <a:t>2. Sarki fény, illetve sarki mágneses jelenségek által segített, azaz „</a:t>
            </a:r>
            <a:r>
              <a:rPr lang="hu-HU" sz="2800" dirty="0" err="1" smtClean="0"/>
              <a:t>aurora</a:t>
            </a:r>
            <a:r>
              <a:rPr lang="hu-HU" sz="2800" dirty="0" smtClean="0"/>
              <a:t>” terjedés</a:t>
            </a:r>
          </a:p>
          <a:p>
            <a:pPr lvl="1"/>
            <a:r>
              <a:rPr lang="hu-HU" sz="2400" dirty="0" smtClean="0"/>
              <a:t>Jellemzők:</a:t>
            </a:r>
          </a:p>
          <a:p>
            <a:pPr lvl="2"/>
            <a:r>
              <a:rPr lang="hu-HU" sz="1800" dirty="0" smtClean="0"/>
              <a:t>Kásás, torz hang, ami </a:t>
            </a:r>
            <a:r>
              <a:rPr lang="hu-HU" sz="1800" dirty="0" err="1" smtClean="0"/>
              <a:t>fónia</a:t>
            </a:r>
            <a:r>
              <a:rPr lang="hu-HU" sz="1800" dirty="0" smtClean="0"/>
              <a:t> összeköttetésekre nem igazán alkalmas</a:t>
            </a:r>
          </a:p>
          <a:p>
            <a:pPr lvl="2"/>
            <a:r>
              <a:rPr lang="hu-HU" sz="1800" dirty="0" smtClean="0"/>
              <a:t>Nekünk kevéssé izgalmas, mivel túl messze vagyunk a sarki zónától</a:t>
            </a:r>
          </a:p>
          <a:p>
            <a:pPr lvl="1"/>
            <a:r>
              <a:rPr lang="hu-HU" sz="2400" dirty="0" smtClean="0"/>
              <a:t>Szükséges felszerelés:</a:t>
            </a:r>
          </a:p>
          <a:p>
            <a:pPr lvl="2"/>
            <a:r>
              <a:rPr lang="hu-HU" sz="1800" dirty="0" smtClean="0"/>
              <a:t>Mindenképpen észak felé sugárzó antenna, mivel a terjedés jellemzője, hogy gyakran egymáshoz közeli állomások is csak észak felé néző antennákkal hallják egymást</a:t>
            </a:r>
          </a:p>
          <a:p>
            <a:pPr lvl="2"/>
            <a:r>
              <a:rPr lang="hu-HU" sz="1800" dirty="0" smtClean="0"/>
              <a:t>100-1000 W ERP</a:t>
            </a:r>
          </a:p>
          <a:p>
            <a:pPr marL="201168" lvl="1" indent="0">
              <a:buNone/>
            </a:pPr>
            <a:endParaRPr lang="hu-HU" sz="2400" dirty="0" smtClean="0"/>
          </a:p>
          <a:p>
            <a:pPr lvl="2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73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Aurora hangminták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1. DL8YHR </a:t>
            </a:r>
            <a:r>
              <a:rPr lang="hu-HU" dirty="0" err="1" smtClean="0"/>
              <a:t>CQ-zik</a:t>
            </a:r>
            <a:r>
              <a:rPr lang="hu-HU" dirty="0" smtClean="0"/>
              <a:t>: 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2. GM7WLE </a:t>
            </a:r>
            <a:r>
              <a:rPr lang="hu-HU" dirty="0" err="1" smtClean="0"/>
              <a:t>CQ-zik</a:t>
            </a:r>
            <a:r>
              <a:rPr lang="hu-HU" dirty="0" smtClean="0"/>
              <a:t>:   </a:t>
            </a:r>
            <a:endParaRPr lang="hu-HU" dirty="0"/>
          </a:p>
        </p:txBody>
      </p:sp>
      <p:pic>
        <p:nvPicPr>
          <p:cNvPr id="4" name="AU_dl8yh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1468" y="1737360"/>
            <a:ext cx="609600" cy="609600"/>
          </a:xfrm>
          <a:prstGeom prst="rect">
            <a:avLst/>
          </a:prstGeom>
        </p:spPr>
      </p:pic>
      <p:pic>
        <p:nvPicPr>
          <p:cNvPr id="5" name="AU_gm7w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1468" y="3060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0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Távolság: 1-2 ezer km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4"/>
            <a:r>
              <a:rPr lang="hu-HU" sz="2800" dirty="0" smtClean="0"/>
              <a:t>1. </a:t>
            </a:r>
            <a:r>
              <a:rPr lang="hu-HU" sz="2800" dirty="0" err="1" smtClean="0"/>
              <a:t>Ionoszférikus</a:t>
            </a:r>
            <a:r>
              <a:rPr lang="hu-HU" sz="2800" dirty="0" smtClean="0"/>
              <a:t>, azaz „</a:t>
            </a:r>
            <a:r>
              <a:rPr lang="hu-HU" sz="2800" dirty="0" err="1" smtClean="0"/>
              <a:t>iono</a:t>
            </a:r>
            <a:r>
              <a:rPr lang="hu-HU" sz="2800" dirty="0" smtClean="0"/>
              <a:t>” terjedés</a:t>
            </a:r>
          </a:p>
          <a:p>
            <a:pPr lvl="5"/>
            <a:r>
              <a:rPr lang="hu-HU" sz="2400" dirty="0" smtClean="0"/>
              <a:t>Jellemzők:</a:t>
            </a:r>
          </a:p>
          <a:p>
            <a:pPr lvl="6"/>
            <a:r>
              <a:rPr lang="hu-HU" sz="2400" dirty="0" smtClean="0"/>
              <a:t>Nem túl erős, de jól érthető, enyhén fátyolos hang</a:t>
            </a:r>
          </a:p>
          <a:p>
            <a:pPr lvl="6"/>
            <a:r>
              <a:rPr lang="hu-HU" sz="2400" dirty="0" smtClean="0"/>
              <a:t>Izgalmak az előzőekhez hasonlóan kevesen vannak</a:t>
            </a:r>
          </a:p>
          <a:p>
            <a:pPr lvl="5"/>
            <a:r>
              <a:rPr lang="hu-HU" sz="2400" dirty="0" smtClean="0"/>
              <a:t>Szükséges felszerelés:</a:t>
            </a:r>
          </a:p>
          <a:p>
            <a:pPr lvl="6"/>
            <a:r>
              <a:rPr lang="hu-HU" sz="2400" dirty="0" smtClean="0"/>
              <a:t>Mint korábban, de jobbára irányított antennával élvezhető</a:t>
            </a:r>
          </a:p>
          <a:p>
            <a:pPr lvl="6"/>
            <a:r>
              <a:rPr lang="hu-HU" sz="2400" dirty="0" smtClean="0"/>
              <a:t>100-200 W ERP kiváló eredményeket hoz (</a:t>
            </a:r>
            <a:r>
              <a:rPr lang="hu-HU" sz="2400" dirty="0" smtClean="0"/>
              <a:t>HVT)</a:t>
            </a:r>
          </a:p>
          <a:p>
            <a:pPr marL="871400" lvl="5" indent="0">
              <a:buNone/>
            </a:pPr>
            <a:endParaRPr lang="hu-HU" sz="2400" dirty="0"/>
          </a:p>
        </p:txBody>
      </p:sp>
      <p:pic>
        <p:nvPicPr>
          <p:cNvPr id="4" name="6_IO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0076" y="5127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949</TotalTime>
  <Words>1568</Words>
  <Application>Microsoft Office PowerPoint</Application>
  <PresentationFormat>Szélesvásznú</PresentationFormat>
  <Paragraphs>172</Paragraphs>
  <Slides>31</Slides>
  <Notes>0</Notes>
  <HiddenSlides>0</HiddenSlides>
  <MMClips>50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5" baseType="lpstr">
      <vt:lpstr>Calibri</vt:lpstr>
      <vt:lpstr>Calibri Light</vt:lpstr>
      <vt:lpstr>Courier New</vt:lpstr>
      <vt:lpstr>Retrospektív</vt:lpstr>
      <vt:lpstr>Magic Band avagy Tragic Band</vt:lpstr>
      <vt:lpstr>Alapvetések</vt:lpstr>
      <vt:lpstr>Köszönetek</vt:lpstr>
      <vt:lpstr>Menetrend</vt:lpstr>
      <vt:lpstr>Távolság: néhány száz km</vt:lpstr>
      <vt:lpstr>Távolság: néhány száz km</vt:lpstr>
      <vt:lpstr>Távolság: néhány száz km</vt:lpstr>
      <vt:lpstr>Aurora hangminták</vt:lpstr>
      <vt:lpstr>Távolság: 1-2 ezer km</vt:lpstr>
      <vt:lpstr>Távolság: 1-2 ezer km</vt:lpstr>
      <vt:lpstr>Távolság: 1-2 ezer km</vt:lpstr>
      <vt:lpstr>1 ugrásos ES hangfájlok</vt:lpstr>
      <vt:lpstr>Távolság: 1-2 ezer km</vt:lpstr>
      <vt:lpstr>Távolság: 1-2 ezer km</vt:lpstr>
      <vt:lpstr>Távolság: 1-2 ezer km</vt:lpstr>
      <vt:lpstr>Távolság: néhány ezer km</vt:lpstr>
      <vt:lpstr>Több ugrásos ES</vt:lpstr>
      <vt:lpstr>Több ugrásos ES hangminták</vt:lpstr>
      <vt:lpstr>Más megközelítés</vt:lpstr>
      <vt:lpstr>SSSP igen? Nem?</vt:lpstr>
      <vt:lpstr>Távolság: néhány ezer km</vt:lpstr>
      <vt:lpstr>PowerPoint bemutató</vt:lpstr>
      <vt:lpstr>A TEP kialakulása</vt:lpstr>
      <vt:lpstr>TEP hangminták</vt:lpstr>
      <vt:lpstr>Távolság: SOK ezer km</vt:lpstr>
      <vt:lpstr>F2 hangminták</vt:lpstr>
      <vt:lpstr>F2 hangminták 2.</vt:lpstr>
      <vt:lpstr>Távolság: sok ezer km</vt:lpstr>
      <vt:lpstr>Távolság: Nagyon sok ezer km</vt:lpstr>
      <vt:lpstr>A végső határ: a csillagos ég</vt:lpstr>
      <vt:lpstr>A nagy sajt a csillagos égen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 Band avagy Tragic Band</dc:title>
  <dc:creator>Todor</dc:creator>
  <cp:lastModifiedBy>Todor</cp:lastModifiedBy>
  <cp:revision>46</cp:revision>
  <dcterms:created xsi:type="dcterms:W3CDTF">2014-11-02T20:35:27Z</dcterms:created>
  <dcterms:modified xsi:type="dcterms:W3CDTF">2014-11-07T22:54:34Z</dcterms:modified>
</cp:coreProperties>
</file>